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 snapToGrid="0">
      <p:cViewPr varScale="1">
        <p:scale>
          <a:sx n="65" d="100"/>
          <a:sy n="65" d="100"/>
        </p:scale>
        <p:origin x="2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CE92C-D0BE-46AC-9BF0-11A9B2D1D290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D3B11-6057-4090-BB60-43EE7B7C23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628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Inserire immagini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5D3B11-6057-4090-BB60-43EE7B7C234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189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504841-E286-4CCD-91C7-AA8C9D9D0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1DE80FA-4CFB-428B-82A8-C9ACFB8148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379881-4097-4E41-A764-2980E10D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EE11EA-678D-4C84-BA8F-FEA720170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C2E0CD-FEE2-4927-9A7B-FE3BED76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08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E98DB5-B83D-49EA-B218-11B4898F4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EAFEC4-B2BA-4FF9-9E11-8EB10F388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99C258-746E-4FE2-9867-5D2A1C808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E2557D-D4D2-4374-A43F-A3EACD913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8CA1D8-4554-4F3F-9C09-A2CFA65B3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671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DF8EEE2-08F6-40F8-ACC1-037AF1893D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76BEA6E-D52C-4CBD-876E-EA9E21204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4D86DA-75F2-43A9-80B3-913EDF82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95A263-A2EA-48A8-AE9E-BF6975ECA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A21708-8659-4297-A0CE-6735C6C94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06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AE1FC0-1339-4F30-BD61-0E1F3334B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383F80-E065-49DF-A63E-18F243159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BD56E3-D937-4993-A75B-92494E379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32CAA3-C932-42F1-BF82-B1EF27B48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AD070B-B509-4330-80D9-3982A591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367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7E182E-2421-4C6C-9010-744D7A7CF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693C94-7E99-4B1B-BE30-DA60858CD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54A96C-2EA8-4F87-98AA-25AA86BA0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4D4ABE-5DEB-4E4C-9D3D-48CD6CEF0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4644FD-2AFD-4E17-B786-03873BD2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59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CCFF0F-A6F4-4AB1-B23D-D2BE9E4D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00FD36-E682-47B7-BE1E-2EA64CE78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40F78A3-ED43-48A2-BB7C-06D2170F3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EB2863-EE1D-4E17-9988-01361F12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211764-8005-4D9B-84BB-E20A68F6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FA9DC8-CB06-490B-921F-A0B9253F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48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D7F6D1-8C49-4EC9-80F6-9995C9827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9F09D7-1AEE-4751-95F9-C2DD8A5F9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93C38F6-6843-4C8E-BDFF-A680F4952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0B5780-6A00-4540-93E8-A570E4B341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9A9BAA2-6AF3-42ED-8D9A-EE5FDAAE9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54E7688-A87B-469A-8322-FBF05C42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A0FD085-2E04-43A0-8C60-61C93B431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F4EE325-4BCC-45A8-9419-F1FA65D9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09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1FDB72-FDA2-4EB3-A7E6-D0D2BB99E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A9C11FD-7B0B-48AC-9E6F-8ADBDA544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8E3936-D111-4616-846A-5295E649D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814D688-AF49-4087-AAFC-8DBA1514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436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2465A94-ACE9-4269-9BFA-174248C7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29BAB75-E275-4D15-9513-32888F191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87969B1-A857-4C76-8175-A2CD547D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59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C9AE89-41E4-4458-A817-EAF4FAE8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6C41DD-AF60-4986-85E8-8734236AA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65D3783-8BB0-4684-BBF8-924DE289B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0F654F-2C08-4B25-AE39-500FE706C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61326B-7DFA-4EFA-AFC6-5AC684F2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27A1165-BCAD-40B1-A6AD-33EAE373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88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B80893-E2D6-474D-BCF4-38202A73F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5E45EEF-4E6E-437D-BF7C-43FF3CB7AE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B372FCB-CAF1-4189-8A0A-A63A92406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CC7F22-4863-4CDE-B6FD-FFCA0E03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93783C-8570-477F-A6C5-C443B550D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2D322FD-B4E0-46CC-86F9-E7E58A30F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34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7000">
              <a:schemeClr val="accent1">
                <a:lumMod val="45000"/>
                <a:lumOff val="5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9316883-2EA6-4103-832D-867D9A345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3BAF8E-83DE-4DE2-9FA9-02B5D43FC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F78791-5D85-421A-9717-F3BA114F8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64E72-FF90-4CAB-A963-E89FC72D8708}" type="datetimeFigureOut">
              <a:rPr lang="it-IT" smtClean="0"/>
              <a:t>11/11/2019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6821B8-6DC0-4CF3-8D2E-2029FC5FE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142A23-5174-4623-AFA0-2601D662A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24960-344D-4F5D-BC9D-8AF113043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443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chemeClr val="accent1">
                <a:lumMod val="5000"/>
                <a:lumOff val="95000"/>
              </a:schemeClr>
            </a:gs>
            <a:gs pos="15000">
              <a:schemeClr val="tx2">
                <a:lumMod val="40000"/>
                <a:lumOff val="60000"/>
              </a:schemeClr>
            </a:gs>
            <a:gs pos="29000">
              <a:schemeClr val="accent1">
                <a:lumMod val="45000"/>
                <a:lumOff val="55000"/>
              </a:schemeClr>
            </a:gs>
            <a:gs pos="44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A71BC80-8C97-4E84-A50A-5A452D7E9EFC}"/>
              </a:ext>
            </a:extLst>
          </p:cNvPr>
          <p:cNvSpPr txBox="1"/>
          <p:nvPr/>
        </p:nvSpPr>
        <p:spPr>
          <a:xfrm>
            <a:off x="284921" y="292413"/>
            <a:ext cx="2862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Manzo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B9766BD-0364-490D-B782-A90E2B6239BE}"/>
              </a:ext>
            </a:extLst>
          </p:cNvPr>
          <p:cNvSpPr txBox="1"/>
          <p:nvPr/>
        </p:nvSpPr>
        <p:spPr>
          <a:xfrm>
            <a:off x="583096" y="1114048"/>
            <a:ext cx="1086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Filetto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CBCD341-0728-48F7-B8E0-6A8FB7E2028E}"/>
              </a:ext>
            </a:extLst>
          </p:cNvPr>
          <p:cNvSpPr txBox="1"/>
          <p:nvPr/>
        </p:nvSpPr>
        <p:spPr>
          <a:xfrm>
            <a:off x="2862267" y="1066617"/>
            <a:ext cx="3019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/>
              <a:t>Roast-Beef a fette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2C03C57-113C-446D-B98C-A505B108DC7E}"/>
              </a:ext>
            </a:extLst>
          </p:cNvPr>
          <p:cNvSpPr txBox="1"/>
          <p:nvPr/>
        </p:nvSpPr>
        <p:spPr>
          <a:xfrm>
            <a:off x="6310273" y="1067881"/>
            <a:ext cx="2748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/>
              <a:t>Scamone a fette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B43F6F5-5D7A-44A2-8E74-B76D0F0C7EBF}"/>
              </a:ext>
            </a:extLst>
          </p:cNvPr>
          <p:cNvSpPr txBox="1"/>
          <p:nvPr/>
        </p:nvSpPr>
        <p:spPr>
          <a:xfrm>
            <a:off x="9761447" y="1103768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/>
              <a:t>Fiorentina</a:t>
            </a:r>
          </a:p>
        </p:txBody>
      </p:sp>
      <p:sp>
        <p:nvSpPr>
          <p:cNvPr id="14" name="Freccia a destra 13">
            <a:extLst>
              <a:ext uri="{FF2B5EF4-FFF2-40B4-BE49-F238E27FC236}">
                <a16:creationId xmlns:a16="http://schemas.microsoft.com/office/drawing/2014/main" id="{9BC01500-4393-46A5-9C37-363D562395DD}"/>
              </a:ext>
            </a:extLst>
          </p:cNvPr>
          <p:cNvSpPr/>
          <p:nvPr/>
        </p:nvSpPr>
        <p:spPr>
          <a:xfrm>
            <a:off x="126609" y="1066617"/>
            <a:ext cx="456487" cy="443635"/>
          </a:xfrm>
          <a:prstGeom prst="rightArrow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913BDB94-02AD-414E-92D4-52FD8F951F07}"/>
              </a:ext>
            </a:extLst>
          </p:cNvPr>
          <p:cNvSpPr txBox="1"/>
          <p:nvPr/>
        </p:nvSpPr>
        <p:spPr>
          <a:xfrm>
            <a:off x="284921" y="1744394"/>
            <a:ext cx="25773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Ai ferri con olio, pepe, sale e rosmarino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Cottura lenta con panna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Pepe verde, senape di Digione, Brandy, brodo di carne, burro e farina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Con porcini e tartufo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32650460-BB50-40C6-A401-E497C8A2EB7A}"/>
              </a:ext>
            </a:extLst>
          </p:cNvPr>
          <p:cNvSpPr txBox="1"/>
          <p:nvPr/>
        </p:nvSpPr>
        <p:spPr>
          <a:xfrm>
            <a:off x="3131993" y="1698656"/>
            <a:ext cx="28558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All’inglese (un bicchiere di vino bianco, una noce di burro, olio d’oliva, salvia e rosmarino con 15 </a:t>
            </a:r>
            <a:r>
              <a:rPr lang="it-IT" dirty="0" err="1">
                <a:solidFill>
                  <a:schemeClr val="tx2">
                    <a:lumMod val="50000"/>
                  </a:schemeClr>
                </a:solidFill>
              </a:rPr>
              <a:t>min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 di cottura per lati)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Tagliata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Al sale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7523D45-0D95-4D8E-838A-53214F7A75FD}"/>
              </a:ext>
            </a:extLst>
          </p:cNvPr>
          <p:cNvSpPr txBox="1"/>
          <p:nvPr/>
        </p:nvSpPr>
        <p:spPr>
          <a:xfrm>
            <a:off x="6323015" y="1698656"/>
            <a:ext cx="25702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Bistecche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Tagliata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Alla pizzaiola con pomodoro, mozzarella e origano, cottura lenta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16047D5A-7E09-452F-B601-4571B1E2BD5A}"/>
              </a:ext>
            </a:extLst>
          </p:cNvPr>
          <p:cNvSpPr txBox="1"/>
          <p:nvPr/>
        </p:nvSpPr>
        <p:spPr>
          <a:xfrm>
            <a:off x="9514037" y="1698656"/>
            <a:ext cx="2247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Alla griglia con la cottura che vuoi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09DCF894-AC72-4FCC-A5DF-7956A2773246}"/>
              </a:ext>
            </a:extLst>
          </p:cNvPr>
          <p:cNvSpPr txBox="1"/>
          <p:nvPr/>
        </p:nvSpPr>
        <p:spPr>
          <a:xfrm>
            <a:off x="311324" y="285808"/>
            <a:ext cx="2862469" cy="523220"/>
          </a:xfrm>
          <a:prstGeom prst="rect">
            <a:avLst/>
          </a:prstGeom>
          <a:gradFill flip="none" rotWithShape="1">
            <a:gsLst>
              <a:gs pos="32000">
                <a:schemeClr val="bg1"/>
              </a:gs>
              <a:gs pos="31000">
                <a:srgbClr val="00B050"/>
              </a:gs>
              <a:gs pos="72000">
                <a:srgbClr val="FF0000"/>
              </a:gs>
              <a:gs pos="70000">
                <a:schemeClr val="bg1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Manzo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D3FCAE1-D359-4305-A1B5-14AEBC928303}"/>
              </a:ext>
            </a:extLst>
          </p:cNvPr>
          <p:cNvSpPr txBox="1"/>
          <p:nvPr/>
        </p:nvSpPr>
        <p:spPr>
          <a:xfrm>
            <a:off x="10637669" y="6488668"/>
            <a:ext cx="1823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rgbClr val="FF0000"/>
                </a:solidFill>
                <a:latin typeface="Agency FB" panose="020B0503020202020204" pitchFamily="34" charset="0"/>
              </a:rPr>
              <a:t>F.lli Panontin S.r.l.</a:t>
            </a:r>
          </a:p>
        </p:txBody>
      </p:sp>
    </p:spTree>
    <p:extLst>
      <p:ext uri="{BB962C8B-B14F-4D97-AF65-F5344CB8AC3E}">
        <p14:creationId xmlns:p14="http://schemas.microsoft.com/office/powerpoint/2010/main" val="2576739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9000">
              <a:schemeClr val="accent1">
                <a:lumMod val="45000"/>
                <a:lumOff val="55000"/>
              </a:schemeClr>
            </a:gs>
            <a:gs pos="23000">
              <a:schemeClr val="tx2">
                <a:lumMod val="40000"/>
                <a:lumOff val="60000"/>
              </a:schemeClr>
            </a:gs>
            <a:gs pos="62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2F16104-D244-4B44-A2A6-AFC1C042B878}"/>
              </a:ext>
            </a:extLst>
          </p:cNvPr>
          <p:cNvSpPr txBox="1"/>
          <p:nvPr/>
        </p:nvSpPr>
        <p:spPr>
          <a:xfrm>
            <a:off x="755271" y="1130505"/>
            <a:ext cx="1974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/>
              <a:t>Costate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7222482-FB44-49A0-AFBB-112FCC5EA0A8}"/>
              </a:ext>
            </a:extLst>
          </p:cNvPr>
          <p:cNvSpPr txBox="1"/>
          <p:nvPr/>
        </p:nvSpPr>
        <p:spPr>
          <a:xfrm>
            <a:off x="3290668" y="1130505"/>
            <a:ext cx="2442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/>
              <a:t>Polpa famiglia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73641D1-F719-4BCF-B53D-36E2970143B8}"/>
              </a:ext>
            </a:extLst>
          </p:cNvPr>
          <p:cNvSpPr txBox="1"/>
          <p:nvPr/>
        </p:nvSpPr>
        <p:spPr>
          <a:xfrm>
            <a:off x="6262469" y="1141870"/>
            <a:ext cx="1914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/>
              <a:t>Biancostato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E3BBCDB-62F7-4E5D-B0B1-53BE7565B4E9}"/>
              </a:ext>
            </a:extLst>
          </p:cNvPr>
          <p:cNvSpPr txBox="1"/>
          <p:nvPr/>
        </p:nvSpPr>
        <p:spPr>
          <a:xfrm>
            <a:off x="9092624" y="1164599"/>
            <a:ext cx="2442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/>
              <a:t>Cappello del Prete</a:t>
            </a:r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4F0DA1E9-275A-4AAC-A557-93E3FD6A0E27}"/>
              </a:ext>
            </a:extLst>
          </p:cNvPr>
          <p:cNvSpPr/>
          <p:nvPr/>
        </p:nvSpPr>
        <p:spPr>
          <a:xfrm>
            <a:off x="126609" y="1066617"/>
            <a:ext cx="456487" cy="443635"/>
          </a:xfrm>
          <a:prstGeom prst="rightArrow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10F1760-4B08-4DFA-ACF1-5FC76B959848}"/>
              </a:ext>
            </a:extLst>
          </p:cNvPr>
          <p:cNvSpPr txBox="1"/>
          <p:nvPr/>
        </p:nvSpPr>
        <p:spPr>
          <a:xfrm>
            <a:off x="354852" y="1821314"/>
            <a:ext cx="2247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Alla griglia con la cottura che vuoi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1644916-3E91-447E-A1EB-F4EE8642955C}"/>
              </a:ext>
            </a:extLst>
          </p:cNvPr>
          <p:cNvSpPr txBox="1"/>
          <p:nvPr/>
        </p:nvSpPr>
        <p:spPr>
          <a:xfrm>
            <a:off x="3393472" y="1821313"/>
            <a:ext cx="2247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Brasato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Spezzatino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F7B8454-6E55-43C1-93C6-7BBA8665EAF0}"/>
              </a:ext>
            </a:extLst>
          </p:cNvPr>
          <p:cNvSpPr txBox="1"/>
          <p:nvPr/>
        </p:nvSpPr>
        <p:spPr>
          <a:xfrm>
            <a:off x="311323" y="314253"/>
            <a:ext cx="2862469" cy="523220"/>
          </a:xfrm>
          <a:prstGeom prst="rect">
            <a:avLst/>
          </a:prstGeom>
          <a:gradFill flip="none" rotWithShape="1">
            <a:gsLst>
              <a:gs pos="30000">
                <a:schemeClr val="bg1"/>
              </a:gs>
              <a:gs pos="28000">
                <a:srgbClr val="00B050"/>
              </a:gs>
              <a:gs pos="72000">
                <a:srgbClr val="FF0000"/>
              </a:gs>
              <a:gs pos="70000">
                <a:schemeClr val="bg1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Manzo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68D2832-DA23-4696-AB04-7F0F81A41A20}"/>
              </a:ext>
            </a:extLst>
          </p:cNvPr>
          <p:cNvSpPr txBox="1"/>
          <p:nvPr/>
        </p:nvSpPr>
        <p:spPr>
          <a:xfrm>
            <a:off x="10637669" y="6488668"/>
            <a:ext cx="1823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rgbClr val="FF0000"/>
                </a:solidFill>
                <a:latin typeface="Agency FB" panose="020B0503020202020204" pitchFamily="34" charset="0"/>
              </a:rPr>
              <a:t>F.lli Panontin S.r.l.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EB75A15-018A-4E30-99CB-0E553CC7BEAE}"/>
              </a:ext>
            </a:extLst>
          </p:cNvPr>
          <p:cNvSpPr txBox="1"/>
          <p:nvPr/>
        </p:nvSpPr>
        <p:spPr>
          <a:xfrm>
            <a:off x="6096000" y="1821280"/>
            <a:ext cx="224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Brodo di carne</a:t>
            </a:r>
          </a:p>
        </p:txBody>
      </p:sp>
    </p:spTree>
    <p:extLst>
      <p:ext uri="{BB962C8B-B14F-4D97-AF65-F5344CB8AC3E}">
        <p14:creationId xmlns:p14="http://schemas.microsoft.com/office/powerpoint/2010/main" val="836574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8000">
              <a:schemeClr val="accent6">
                <a:lumMod val="75000"/>
              </a:schemeClr>
            </a:gs>
            <a:gs pos="39000">
              <a:schemeClr val="accent6">
                <a:lumMod val="60000"/>
                <a:lumOff val="40000"/>
              </a:schemeClr>
            </a:gs>
            <a:gs pos="62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2F16104-D244-4B44-A2A6-AFC1C042B878}"/>
              </a:ext>
            </a:extLst>
          </p:cNvPr>
          <p:cNvSpPr txBox="1"/>
          <p:nvPr/>
        </p:nvSpPr>
        <p:spPr>
          <a:xfrm>
            <a:off x="755271" y="1130505"/>
            <a:ext cx="1974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Arrosto di codino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7222482-FB44-49A0-AFBB-112FCC5EA0A8}"/>
              </a:ext>
            </a:extLst>
          </p:cNvPr>
          <p:cNvSpPr txBox="1"/>
          <p:nvPr/>
        </p:nvSpPr>
        <p:spPr>
          <a:xfrm>
            <a:off x="3290668" y="1130505"/>
            <a:ext cx="1974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Nodino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73641D1-F719-4BCF-B53D-36E2970143B8}"/>
              </a:ext>
            </a:extLst>
          </p:cNvPr>
          <p:cNvSpPr txBox="1"/>
          <p:nvPr/>
        </p:nvSpPr>
        <p:spPr>
          <a:xfrm>
            <a:off x="6262469" y="1141870"/>
            <a:ext cx="1914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Cotoletta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E3BBCDB-62F7-4E5D-B0B1-53BE7565B4E9}"/>
              </a:ext>
            </a:extLst>
          </p:cNvPr>
          <p:cNvSpPr txBox="1"/>
          <p:nvPr/>
        </p:nvSpPr>
        <p:spPr>
          <a:xfrm>
            <a:off x="9092624" y="1164599"/>
            <a:ext cx="2442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Magatello</a:t>
            </a:r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4F0DA1E9-275A-4AAC-A557-93E3FD6A0E27}"/>
              </a:ext>
            </a:extLst>
          </p:cNvPr>
          <p:cNvSpPr/>
          <p:nvPr/>
        </p:nvSpPr>
        <p:spPr>
          <a:xfrm>
            <a:off x="126609" y="1066617"/>
            <a:ext cx="456487" cy="443635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10F1760-4B08-4DFA-ACF1-5FC76B959848}"/>
              </a:ext>
            </a:extLst>
          </p:cNvPr>
          <p:cNvSpPr txBox="1"/>
          <p:nvPr/>
        </p:nvSpPr>
        <p:spPr>
          <a:xfrm>
            <a:off x="354852" y="1821314"/>
            <a:ext cx="2247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Alla griglia con la cottura che vuoi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1644916-3E91-447E-A1EB-F4EE8642955C}"/>
              </a:ext>
            </a:extLst>
          </p:cNvPr>
          <p:cNvSpPr txBox="1"/>
          <p:nvPr/>
        </p:nvSpPr>
        <p:spPr>
          <a:xfrm>
            <a:off x="3393472" y="1821313"/>
            <a:ext cx="2247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Brasato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Spezzatino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EE2494C-D232-4106-8AEA-5B82F4F3A3D8}"/>
              </a:ext>
            </a:extLst>
          </p:cNvPr>
          <p:cNvSpPr txBox="1"/>
          <p:nvPr/>
        </p:nvSpPr>
        <p:spPr>
          <a:xfrm>
            <a:off x="311324" y="285808"/>
            <a:ext cx="2862469" cy="523220"/>
          </a:xfrm>
          <a:prstGeom prst="rect">
            <a:avLst/>
          </a:prstGeom>
          <a:gradFill flip="none" rotWithShape="1">
            <a:gsLst>
              <a:gs pos="26000">
                <a:srgbClr val="FF0000"/>
              </a:gs>
              <a:gs pos="69000">
                <a:schemeClr val="bg1"/>
              </a:gs>
              <a:gs pos="29000">
                <a:schemeClr val="bg1"/>
              </a:gs>
              <a:gs pos="72000">
                <a:srgbClr val="002060"/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Vitello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6040529-2770-4B70-826F-0D695E9116C5}"/>
              </a:ext>
            </a:extLst>
          </p:cNvPr>
          <p:cNvSpPr txBox="1"/>
          <p:nvPr/>
        </p:nvSpPr>
        <p:spPr>
          <a:xfrm>
            <a:off x="10637669" y="6488668"/>
            <a:ext cx="1823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rgbClr val="FF0000"/>
                </a:solidFill>
                <a:latin typeface="Agency FB" panose="020B0503020202020204" pitchFamily="34" charset="0"/>
              </a:rPr>
              <a:t>F.lli Panontin S.r.l.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604467D-51FF-43F4-A9CB-D78670176AE0}"/>
              </a:ext>
            </a:extLst>
          </p:cNvPr>
          <p:cNvSpPr txBox="1"/>
          <p:nvPr/>
        </p:nvSpPr>
        <p:spPr>
          <a:xfrm>
            <a:off x="8870039" y="1821280"/>
            <a:ext cx="3149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Vitello tonnato con capperi </a:t>
            </a:r>
          </a:p>
        </p:txBody>
      </p:sp>
    </p:spTree>
    <p:extLst>
      <p:ext uri="{BB962C8B-B14F-4D97-AF65-F5344CB8AC3E}">
        <p14:creationId xmlns:p14="http://schemas.microsoft.com/office/powerpoint/2010/main" val="246561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0000">
              <a:schemeClr val="accent6">
                <a:lumMod val="75000"/>
              </a:schemeClr>
            </a:gs>
            <a:gs pos="40000">
              <a:schemeClr val="accent6">
                <a:lumMod val="60000"/>
                <a:lumOff val="40000"/>
              </a:schemeClr>
            </a:gs>
            <a:gs pos="55000">
              <a:schemeClr val="accent6">
                <a:lumMod val="40000"/>
                <a:lumOff val="60000"/>
              </a:schemeClr>
            </a:gs>
            <a:gs pos="7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2F16104-D244-4B44-A2A6-AFC1C042B878}"/>
              </a:ext>
            </a:extLst>
          </p:cNvPr>
          <p:cNvSpPr txBox="1"/>
          <p:nvPr/>
        </p:nvSpPr>
        <p:spPr>
          <a:xfrm>
            <a:off x="755271" y="1130505"/>
            <a:ext cx="1974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Ossobuco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7222482-FB44-49A0-AFBB-112FCC5EA0A8}"/>
              </a:ext>
            </a:extLst>
          </p:cNvPr>
          <p:cNvSpPr txBox="1"/>
          <p:nvPr/>
        </p:nvSpPr>
        <p:spPr>
          <a:xfrm>
            <a:off x="3290668" y="1130505"/>
            <a:ext cx="1974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Fesa a fette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73641D1-F719-4BCF-B53D-36E2970143B8}"/>
              </a:ext>
            </a:extLst>
          </p:cNvPr>
          <p:cNvSpPr txBox="1"/>
          <p:nvPr/>
        </p:nvSpPr>
        <p:spPr>
          <a:xfrm>
            <a:off x="6262468" y="1141870"/>
            <a:ext cx="3029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Cappello del Prete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E3BBCDB-62F7-4E5D-B0B1-53BE7565B4E9}"/>
              </a:ext>
            </a:extLst>
          </p:cNvPr>
          <p:cNvSpPr txBox="1"/>
          <p:nvPr/>
        </p:nvSpPr>
        <p:spPr>
          <a:xfrm>
            <a:off x="10091430" y="1141870"/>
            <a:ext cx="2442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Filetto</a:t>
            </a:r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4F0DA1E9-275A-4AAC-A557-93E3FD6A0E27}"/>
              </a:ext>
            </a:extLst>
          </p:cNvPr>
          <p:cNvSpPr/>
          <p:nvPr/>
        </p:nvSpPr>
        <p:spPr>
          <a:xfrm>
            <a:off x="126609" y="1066617"/>
            <a:ext cx="456487" cy="443635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10F1760-4B08-4DFA-ACF1-5FC76B959848}"/>
              </a:ext>
            </a:extLst>
          </p:cNvPr>
          <p:cNvSpPr txBox="1"/>
          <p:nvPr/>
        </p:nvSpPr>
        <p:spPr>
          <a:xfrm>
            <a:off x="354852" y="1821314"/>
            <a:ext cx="2247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Alla griglia con la cottura che vuoi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1644916-3E91-447E-A1EB-F4EE8642955C}"/>
              </a:ext>
            </a:extLst>
          </p:cNvPr>
          <p:cNvSpPr txBox="1"/>
          <p:nvPr/>
        </p:nvSpPr>
        <p:spPr>
          <a:xfrm>
            <a:off x="3393472" y="1821313"/>
            <a:ext cx="2247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Brasato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Spezzatino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69C7ED2-E54D-426A-99C5-91B772202A86}"/>
              </a:ext>
            </a:extLst>
          </p:cNvPr>
          <p:cNvSpPr txBox="1"/>
          <p:nvPr/>
        </p:nvSpPr>
        <p:spPr>
          <a:xfrm>
            <a:off x="311323" y="285808"/>
            <a:ext cx="2862469" cy="523220"/>
          </a:xfrm>
          <a:prstGeom prst="rect">
            <a:avLst/>
          </a:prstGeom>
          <a:gradFill flip="none" rotWithShape="1">
            <a:gsLst>
              <a:gs pos="25500">
                <a:schemeClr val="bg1"/>
              </a:gs>
              <a:gs pos="23000">
                <a:srgbClr val="FF0000"/>
              </a:gs>
              <a:gs pos="70000">
                <a:schemeClr val="bg1"/>
              </a:gs>
              <a:gs pos="74000">
                <a:srgbClr val="002060"/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Vitello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FA4449C-72B8-40DC-8C5D-2EBA547A3789}"/>
              </a:ext>
            </a:extLst>
          </p:cNvPr>
          <p:cNvSpPr txBox="1"/>
          <p:nvPr/>
        </p:nvSpPr>
        <p:spPr>
          <a:xfrm>
            <a:off x="10637669" y="6488668"/>
            <a:ext cx="1823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rgbClr val="FF0000"/>
                </a:solidFill>
                <a:latin typeface="Agency FB" panose="020B0503020202020204" pitchFamily="34" charset="0"/>
              </a:rPr>
              <a:t>F.lli Panontin S.r.l.</a:t>
            </a:r>
          </a:p>
        </p:txBody>
      </p:sp>
    </p:spTree>
    <p:extLst>
      <p:ext uri="{BB962C8B-B14F-4D97-AF65-F5344CB8AC3E}">
        <p14:creationId xmlns:p14="http://schemas.microsoft.com/office/powerpoint/2010/main" val="334243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7000">
              <a:schemeClr val="accent4">
                <a:lumMod val="60000"/>
                <a:lumOff val="40000"/>
              </a:schemeClr>
            </a:gs>
            <a:gs pos="34000">
              <a:schemeClr val="accent4">
                <a:lumMod val="20000"/>
                <a:lumOff val="80000"/>
              </a:schemeClr>
            </a:gs>
            <a:gs pos="82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2F16104-D244-4B44-A2A6-AFC1C042B878}"/>
              </a:ext>
            </a:extLst>
          </p:cNvPr>
          <p:cNvSpPr txBox="1"/>
          <p:nvPr/>
        </p:nvSpPr>
        <p:spPr>
          <a:xfrm>
            <a:off x="755270" y="1130505"/>
            <a:ext cx="2476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Petti di pollo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7222482-FB44-49A0-AFBB-112FCC5EA0A8}"/>
              </a:ext>
            </a:extLst>
          </p:cNvPr>
          <p:cNvSpPr txBox="1"/>
          <p:nvPr/>
        </p:nvSpPr>
        <p:spPr>
          <a:xfrm>
            <a:off x="4808739" y="1150548"/>
            <a:ext cx="24769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Cosce di pollo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73641D1-F719-4BCF-B53D-36E2970143B8}"/>
              </a:ext>
            </a:extLst>
          </p:cNvPr>
          <p:cNvSpPr txBox="1"/>
          <p:nvPr/>
        </p:nvSpPr>
        <p:spPr>
          <a:xfrm>
            <a:off x="9020416" y="1130505"/>
            <a:ext cx="2714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it-IT" sz="2400" dirty="0">
                <a:solidFill>
                  <a:schemeClr val="accent6">
                    <a:lumMod val="50000"/>
                  </a:schemeClr>
                </a:solidFill>
              </a:rPr>
              <a:t>Coniglio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9F9EBE0-ECF1-4AE0-9D53-46D08BFD49B7}"/>
              </a:ext>
            </a:extLst>
          </p:cNvPr>
          <p:cNvSpPr txBox="1"/>
          <p:nvPr/>
        </p:nvSpPr>
        <p:spPr>
          <a:xfrm>
            <a:off x="311324" y="285808"/>
            <a:ext cx="2862469" cy="523220"/>
          </a:xfrm>
          <a:prstGeom prst="rect">
            <a:avLst/>
          </a:prstGeom>
          <a:gradFill>
            <a:gsLst>
              <a:gs pos="23000">
                <a:schemeClr val="bg1"/>
              </a:gs>
              <a:gs pos="21000">
                <a:srgbClr val="00B050"/>
              </a:gs>
              <a:gs pos="68000">
                <a:schemeClr val="bg1"/>
              </a:gs>
              <a:gs pos="70000">
                <a:srgbClr val="FF0000"/>
              </a:gs>
            </a:gsLst>
            <a:lin ang="2700000" scaled="1"/>
          </a:gradFill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Pollame</a:t>
            </a:r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4F0DA1E9-275A-4AAC-A557-93E3FD6A0E27}"/>
              </a:ext>
            </a:extLst>
          </p:cNvPr>
          <p:cNvSpPr/>
          <p:nvPr/>
        </p:nvSpPr>
        <p:spPr>
          <a:xfrm>
            <a:off x="126609" y="1066617"/>
            <a:ext cx="456487" cy="443635"/>
          </a:xfrm>
          <a:prstGeom prst="rightArrow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025D28B-9523-43A8-82A8-8DD699B571B2}"/>
              </a:ext>
            </a:extLst>
          </p:cNvPr>
          <p:cNvSpPr txBox="1"/>
          <p:nvPr/>
        </p:nvSpPr>
        <p:spPr>
          <a:xfrm>
            <a:off x="10637669" y="6488668"/>
            <a:ext cx="1823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>
                <a:solidFill>
                  <a:srgbClr val="FF0000"/>
                </a:solidFill>
                <a:latin typeface="Agency FB" panose="020B0503020202020204" pitchFamily="34" charset="0"/>
              </a:rPr>
              <a:t>F.lli Panontin S.r.l.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E60030D-19F6-429E-9D3D-3CB0C066E8E9}"/>
              </a:ext>
            </a:extLst>
          </p:cNvPr>
          <p:cNvSpPr txBox="1"/>
          <p:nvPr/>
        </p:nvSpPr>
        <p:spPr>
          <a:xfrm>
            <a:off x="354851" y="1821314"/>
            <a:ext cx="28189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Alla griglia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Marinati con peperoni, sale grosso, pepe olio d’oliva e rosmarino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761DD073-526F-4CA5-977E-481B3556F9AD}"/>
              </a:ext>
            </a:extLst>
          </p:cNvPr>
          <p:cNvSpPr txBox="1"/>
          <p:nvPr/>
        </p:nvSpPr>
        <p:spPr>
          <a:xfrm>
            <a:off x="8397639" y="1821313"/>
            <a:ext cx="28189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Alla «</a:t>
            </a:r>
            <a:r>
              <a:rPr lang="it-IT" dirty="0" err="1">
                <a:solidFill>
                  <a:schemeClr val="tx2">
                    <a:lumMod val="50000"/>
                  </a:schemeClr>
                </a:solidFill>
              </a:rPr>
              <a:t>vildelle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». Coprire con una bottiglia di vino bianco, una spruzzata di aceto bianco, un limone, bacche di ginepro, rosmarino, burro e olio. Lasciandolo marinare per una notte</a:t>
            </a:r>
          </a:p>
        </p:txBody>
      </p:sp>
    </p:spTree>
    <p:extLst>
      <p:ext uri="{BB962C8B-B14F-4D97-AF65-F5344CB8AC3E}">
        <p14:creationId xmlns:p14="http://schemas.microsoft.com/office/powerpoint/2010/main" val="130317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263</Words>
  <Application>Microsoft Office PowerPoint</Application>
  <PresentationFormat>Widescreen</PresentationFormat>
  <Paragraphs>57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Agency FB</vt:lpstr>
      <vt:lpstr>Aharoni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Jacopo</dc:creator>
  <cp:lastModifiedBy>Jacopo</cp:lastModifiedBy>
  <cp:revision>11</cp:revision>
  <dcterms:created xsi:type="dcterms:W3CDTF">2019-09-21T07:49:04Z</dcterms:created>
  <dcterms:modified xsi:type="dcterms:W3CDTF">2019-11-11T17:13:11Z</dcterms:modified>
</cp:coreProperties>
</file>